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24" r:id="rId3"/>
    <p:sldId id="262" r:id="rId4"/>
    <p:sldId id="280" r:id="rId5"/>
    <p:sldId id="527" r:id="rId6"/>
    <p:sldId id="526" r:id="rId7"/>
    <p:sldId id="528" r:id="rId8"/>
    <p:sldId id="328" r:id="rId9"/>
    <p:sldId id="329" r:id="rId10"/>
    <p:sldId id="530" r:id="rId11"/>
    <p:sldId id="524" r:id="rId12"/>
    <p:sldId id="511" r:id="rId13"/>
    <p:sldId id="263" r:id="rId14"/>
    <p:sldId id="567" r:id="rId15"/>
    <p:sldId id="271" r:id="rId16"/>
    <p:sldId id="258" r:id="rId17"/>
    <p:sldId id="257" r:id="rId18"/>
    <p:sldId id="531" r:id="rId19"/>
    <p:sldId id="463" r:id="rId20"/>
    <p:sldId id="269" r:id="rId21"/>
    <p:sldId id="267" r:id="rId22"/>
    <p:sldId id="268" r:id="rId23"/>
    <p:sldId id="549" r:id="rId24"/>
    <p:sldId id="566" r:id="rId25"/>
    <p:sldId id="552" r:id="rId26"/>
    <p:sldId id="565" r:id="rId27"/>
    <p:sldId id="554" r:id="rId28"/>
    <p:sldId id="468" r:id="rId29"/>
    <p:sldId id="563" r:id="rId30"/>
    <p:sldId id="51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66"/>
    <p:restoredTop sz="94665"/>
  </p:normalViewPr>
  <p:slideViewPr>
    <p:cSldViewPr snapToGrid="0" snapToObjects="1">
      <p:cViewPr varScale="1">
        <p:scale>
          <a:sx n="89" d="100"/>
          <a:sy n="89" d="100"/>
        </p:scale>
        <p:origin x="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26726-67A5-EF4A-8727-70C63D00DD7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8A8C5-2AB1-6A49-B6F8-836DEBDE6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8A8C5-2AB1-6A49-B6F8-836DEBDE67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3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DEDD-7C5F-4349-81DA-4A15C25D7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A5342-79DC-5143-8087-B812A9EC4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B120E-05A4-1941-9D88-E040197D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9E7F-C226-2A40-8158-BFD05B988CF8}" type="datetime1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B9B60-DE32-7249-B9AB-6F603C96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1F136-2D8A-894A-98D2-3F648C7D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4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4064-B6B8-E64A-B332-A6E038BF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FE1E0-AFAC-9447-BCBD-195145A53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77365-F8BD-F84C-9DA5-BC1A2223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BA3E-21FF-8044-BEDF-508591B84806}" type="datetime1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621BD-B591-E54D-8D62-32C2ED7CD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F027E-0FA3-5E48-8963-5F8D36AB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8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AEE8D1-8ED6-7B44-94D1-7A1BADA3F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B9AC1-6850-B24D-85D0-B700F5910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9C18F-4D32-5444-8D67-479838AE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80B5-B2EC-C347-8B86-B30E2C6EDA8C}" type="datetime1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F7FCE-822D-B743-9181-B029B37A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25C2A-68E5-3A45-A50A-68B58644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9820-9372-8B48-AF3E-217BB546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6C3EF-EF6F-EA4D-9A81-BCCF8E117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9390C-7165-9548-A733-2BD0D634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0BA7-4A45-614C-BB06-0AA0E11F405F}" type="datetime1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AC7EA-E7F1-0A41-B515-BE89A22F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ADF68-887D-3E42-A340-F57F202C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4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536-689F-764B-9B8C-A8F5DE8F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6E570-AECA-EC44-A51A-4F687C422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91E6E-BB50-4F47-A489-1B388464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175A-71EF-F14E-89FB-AF3FBD6FE5C5}" type="datetime1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8E52E-4260-1B4B-A718-FB9274CA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4519A-FD54-CC4E-A056-05ED15B2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00A2-B819-FD42-A062-5365FC3E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7DC28-71BF-C342-876F-8E914E208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465D1-CD3C-2149-AD21-DFA8AE32A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B93DB-3D8B-AB4E-98C4-93FEF78C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1A6E-4524-9542-B97A-01E6ABDD957C}" type="datetime1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EEFB9-875C-664F-9DC3-5839DADD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1023B-FD43-4F48-9A28-27EF7443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4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1F89-BC99-7246-890D-5BB8A87C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7D7D7-ED79-D245-A8C3-A10809AAC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DA0B3-3AAC-8D4B-B825-E8B59C680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A9963-1884-EA42-9B89-98EFF7511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27AB5A-0B83-8942-AC6C-7939BAF3E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F0857A-A697-A74E-8B7A-E7861845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D400-C50F-AD42-B253-247A4BBB339F}" type="datetime1">
              <a:rPr lang="en-US" smtClean="0"/>
              <a:t>2/12/24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20A76F-C949-C44A-ACFC-6F4B735D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18521-9359-164A-88B3-AB867729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4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13A2B-7286-FB42-B55B-0282F69E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8F7F48-3922-1D42-9BA3-0CF4D6B5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1FEC-2729-D846-9C88-FCBF55FC9E27}" type="datetime1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0C040-F6A9-694D-A24A-463F50EE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287BF-31C4-8342-A901-3D33B0D2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64172-540A-E34C-B712-3A647A99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94EE-D8B5-C04F-A8F4-BC834E6A9FC5}" type="datetime1">
              <a:rPr lang="en-US" smtClean="0"/>
              <a:t>2/12/24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5CDF77-75AB-1440-83D9-3B4C25D7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64F54-EB66-3047-8DA4-1CFE3EEF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6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4383-88BB-DE4A-A422-7A447F72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2B467-4454-C949-9232-46679132F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54923-3A2E-FE45-A5D3-ED7F2FBCA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F1F08-8CCD-764C-BB33-71D0F55B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EC87-BCAB-4E4A-B99A-0D090C242F3C}" type="datetime1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44B42-9047-8F4A-9F13-3CF21F49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35A8D-06F2-BE46-927A-3B2DD6B9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5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4F6F-3D4B-9B41-B271-9DB1B98F9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EACC8-E332-B349-BB82-A0590B86F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E5DB2-A7D8-6545-B005-13756A998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05C37-E041-024C-BEDF-54FBED16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CAF0-4363-F048-9617-BA1C79574C93}" type="datetime1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91C96-14AD-FA4A-A212-A6A3492F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27BBE-D40A-7B41-B906-D4849DA5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A17433-7834-0342-BC41-B8C7ACF3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A026B-AFF0-DD49-BDF9-7FA2BADE8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D56C2-B4B5-184F-A2E4-A635138F8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69987-0CAF-1B42-9DC0-407A1D33A9F6}" type="datetime1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E7A4B-3AB7-5E49-B326-F7F4EDB33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FAAB3-E90F-A248-AD16-7DEBBA7AB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FB81-9E8F-4648-8F25-680F69FD3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8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5767-A005-6740-A342-D5F1BBFFCC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432FF"/>
                </a:solidFill>
              </a:rPr>
              <a:t>Atomic databases, spectral codes and associated uncertainties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DD746-2C03-CF43-B4B0-19EAE39F8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Jelle</a:t>
            </a:r>
            <a:r>
              <a:rPr lang="en-US" sz="3200" dirty="0"/>
              <a:t> </a:t>
            </a:r>
            <a:r>
              <a:rPr lang="en-US" sz="3200" dirty="0" err="1"/>
              <a:t>Kaastra</a:t>
            </a:r>
            <a:endParaRPr lang="en-US" sz="3200" dirty="0"/>
          </a:p>
          <a:p>
            <a:r>
              <a:rPr lang="en-US" sz="3200" dirty="0"/>
              <a:t>SRON &amp; Leiden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FEB08-DC39-A640-87B0-53EFD7AC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1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DFA3-C407-0C41-8F40-2BA45ED3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Plasma codes &amp; models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19E0B4-E346-B245-AFBA-0E7E07381B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199" y="1600200"/>
          <a:ext cx="8027580" cy="2966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75860">
                  <a:extLst>
                    <a:ext uri="{9D8B030D-6E8A-4147-A177-3AD203B41FA5}">
                      <a16:colId xmlns:a16="http://schemas.microsoft.com/office/drawing/2014/main" val="4107228764"/>
                    </a:ext>
                  </a:extLst>
                </a:gridCol>
                <a:gridCol w="2675860">
                  <a:extLst>
                    <a:ext uri="{9D8B030D-6E8A-4147-A177-3AD203B41FA5}">
                      <a16:colId xmlns:a16="http://schemas.microsoft.com/office/drawing/2014/main" val="2097984358"/>
                    </a:ext>
                  </a:extLst>
                </a:gridCol>
                <a:gridCol w="2675860">
                  <a:extLst>
                    <a:ext uri="{9D8B030D-6E8A-4147-A177-3AD203B41FA5}">
                      <a16:colId xmlns:a16="http://schemas.microsoft.com/office/drawing/2014/main" val="3807860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269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Raymond-Smith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Deprecated, use APEC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13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APEC/ATOMDB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CIE, NEI, CX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822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Widely used for 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4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Mekal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CIE, 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Deprecated, use SPEX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185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CIE, NEI, PIE, CX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172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PIE mainly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Evolved from X-ray 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882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PIE mainly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Evolved from optical/UV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915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9A0886-4638-E04E-9C8A-0B10422BF31C}"/>
              </a:ext>
            </a:extLst>
          </p:cNvPr>
          <p:cNvSpPr txBox="1"/>
          <p:nvPr/>
        </p:nvSpPr>
        <p:spPr>
          <a:xfrm>
            <a:off x="2119423" y="5029200"/>
            <a:ext cx="764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codes contain atomic data and algorithms to produce spectra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techniques: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on the fly or pre-calculated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Original data or approximated data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Not always all processes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Level of modernity data can differ from code to code and process to process</a:t>
            </a:r>
          </a:p>
        </p:txBody>
      </p:sp>
    </p:spTree>
    <p:extLst>
      <p:ext uri="{BB962C8B-B14F-4D97-AF65-F5344CB8AC3E}">
        <p14:creationId xmlns:p14="http://schemas.microsoft.com/office/powerpoint/2010/main" val="107971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11BB5-B28D-8F4B-A2FA-EAE42B4AE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23771"/>
          </a:xfrm>
        </p:spPr>
        <p:txBody>
          <a:bodyPr>
            <a:normAutofit fontScale="90000"/>
          </a:bodyPr>
          <a:lstStyle/>
          <a:p>
            <a:r>
              <a:rPr lang="en-NL" dirty="0">
                <a:solidFill>
                  <a:srgbClr val="0432FF"/>
                </a:solidFill>
              </a:rPr>
              <a:t>SPEX</a:t>
            </a:r>
            <a:r>
              <a:rPr lang="en-NL" dirty="0"/>
              <a:t> </a:t>
            </a:r>
            <a:br>
              <a:rPr lang="en-NL" dirty="0"/>
            </a:br>
            <a:r>
              <a:rPr lang="en-NL" sz="2700" dirty="0">
                <a:solidFill>
                  <a:srgbClr val="0432FF"/>
                </a:solidFill>
              </a:rPr>
              <a:t>plasma code &amp; spectral fitting tool, </a:t>
            </a:r>
            <a:br>
              <a:rPr lang="en-NL" sz="2700" dirty="0">
                <a:solidFill>
                  <a:srgbClr val="0432FF"/>
                </a:solidFill>
              </a:rPr>
            </a:br>
            <a:r>
              <a:rPr lang="en-NL" sz="2700" dirty="0">
                <a:solidFill>
                  <a:srgbClr val="0432FF"/>
                </a:solidFill>
              </a:rPr>
              <a:t>developed @ SRON since 1972</a:t>
            </a:r>
            <a:endParaRPr lang="en-NL" dirty="0">
              <a:solidFill>
                <a:srgbClr val="0432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9D3C8-79FC-8542-82B0-B6707A93F5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1"/>
            <a:ext cx="1866900" cy="1838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8F8B3D-FF90-264E-BAE3-CB422B3F01DC}"/>
              </a:ext>
            </a:extLst>
          </p:cNvPr>
          <p:cNvSpPr/>
          <p:nvPr/>
        </p:nvSpPr>
        <p:spPr>
          <a:xfrm>
            <a:off x="8687906" y="1838325"/>
            <a:ext cx="198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www.sron.nl</a:t>
            </a:r>
            <a:r>
              <a:rPr lang="en-US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spex</a:t>
            </a:r>
            <a:endParaRPr lang="en-NL" dirty="0">
              <a:solidFill>
                <a:srgbClr val="0432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40346-A545-7C43-86A5-67B1675748E9}"/>
              </a:ext>
            </a:extLst>
          </p:cNvPr>
          <p:cNvSpPr txBox="1"/>
          <p:nvPr/>
        </p:nvSpPr>
        <p:spPr>
          <a:xfrm>
            <a:off x="1981199" y="1852526"/>
            <a:ext cx="809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handles X-ray spectra for wide range physical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/>
              <a:t>updates needed &amp; being worked on: </a:t>
            </a:r>
            <a:endParaRPr lang="en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FF0000"/>
                </a:solidFill>
              </a:rPr>
              <a:t>significantly improved, modern atomic data available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FF0000"/>
                </a:solidFill>
              </a:rPr>
              <a:t>New high-resolution spectra from XRISM, Athena need more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Complex, computational intensive: ~10 processes, ~500 ions, ~10</a:t>
            </a:r>
            <a:r>
              <a:rPr lang="en-NL" baseline="30000" dirty="0"/>
              <a:t>7</a:t>
            </a:r>
            <a:r>
              <a:rPr lang="en-NL" dirty="0"/>
              <a:t> spectral lines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0EC7F7-57C2-6544-B422-6B884154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9" y="3672047"/>
            <a:ext cx="3901016" cy="2925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259578-F8C6-3F4F-800F-D35C05C0D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891" y="4045983"/>
            <a:ext cx="4523510" cy="19386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84906-35BF-7E48-99BE-CEF8AA474A79}"/>
              </a:ext>
            </a:extLst>
          </p:cNvPr>
          <p:cNvSpPr txBox="1"/>
          <p:nvPr/>
        </p:nvSpPr>
        <p:spPr>
          <a:xfrm>
            <a:off x="8801100" y="4253184"/>
            <a:ext cx="230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Suzaku</a:t>
            </a:r>
            <a:r>
              <a:rPr lang="en-US" dirty="0">
                <a:solidFill>
                  <a:srgbClr val="FF0000"/>
                </a:solidFill>
              </a:rPr>
              <a:t> (CCD)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EB88B2-EED1-D44F-94F7-1D4D62EF86F9}"/>
              </a:ext>
            </a:extLst>
          </p:cNvPr>
          <p:cNvSpPr txBox="1"/>
          <p:nvPr/>
        </p:nvSpPr>
        <p:spPr>
          <a:xfrm>
            <a:off x="8177646" y="4622516"/>
            <a:ext cx="230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Hitomi</a:t>
            </a:r>
            <a:r>
              <a:rPr lang="en-US" dirty="0"/>
              <a:t> (Calorimeter)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5EECC-238C-BD4A-B0A1-043228884C76}"/>
              </a:ext>
            </a:extLst>
          </p:cNvPr>
          <p:cNvSpPr txBox="1"/>
          <p:nvPr/>
        </p:nvSpPr>
        <p:spPr>
          <a:xfrm rot="16200000">
            <a:off x="787270" y="4807182"/>
            <a:ext cx="2299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O/Fe ratio new/old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B298F0-786F-5540-A960-1D639BDB78A9}"/>
              </a:ext>
            </a:extLst>
          </p:cNvPr>
          <p:cNvSpPr txBox="1"/>
          <p:nvPr/>
        </p:nvSpPr>
        <p:spPr>
          <a:xfrm>
            <a:off x="2671551" y="6355625"/>
            <a:ext cx="2299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Temperature (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098976-821D-3A40-BC7A-AFEE8683EF69}"/>
              </a:ext>
            </a:extLst>
          </p:cNvPr>
          <p:cNvSpPr txBox="1"/>
          <p:nvPr/>
        </p:nvSpPr>
        <p:spPr>
          <a:xfrm>
            <a:off x="3264412" y="3841853"/>
            <a:ext cx="23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Each point is a fit to a group or cluster of galaxies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065078-B5DB-F740-BD2A-11A48BFDE92E}"/>
              </a:ext>
            </a:extLst>
          </p:cNvPr>
          <p:cNvSpPr txBox="1"/>
          <p:nvPr/>
        </p:nvSpPr>
        <p:spPr>
          <a:xfrm>
            <a:off x="2275126" y="3499661"/>
            <a:ext cx="3329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Update Fe-L complex: </a:t>
            </a:r>
            <a:r>
              <a:rPr lang="en-US" sz="1400" dirty="0" err="1">
                <a:solidFill>
                  <a:srgbClr val="0432FF"/>
                </a:solidFill>
              </a:rPr>
              <a:t>Liyi</a:t>
            </a:r>
            <a:r>
              <a:rPr lang="en-US" sz="1400" dirty="0">
                <a:solidFill>
                  <a:srgbClr val="0432FF"/>
                </a:solidFill>
              </a:rPr>
              <a:t> Gu et al. 2019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A75D92-B4CD-1C48-8D96-3A64DA3C8992}"/>
              </a:ext>
            </a:extLst>
          </p:cNvPr>
          <p:cNvCxnSpPr>
            <a:cxnSpLocks/>
          </p:cNvCxnSpPr>
          <p:nvPr/>
        </p:nvCxnSpPr>
        <p:spPr>
          <a:xfrm>
            <a:off x="9098975" y="2867891"/>
            <a:ext cx="9732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34FBC1-0185-474E-9FCE-4B62D233D411}"/>
              </a:ext>
            </a:extLst>
          </p:cNvPr>
          <p:cNvCxnSpPr>
            <a:cxnSpLocks/>
          </p:cNvCxnSpPr>
          <p:nvPr/>
        </p:nvCxnSpPr>
        <p:spPr>
          <a:xfrm>
            <a:off x="10072255" y="2867892"/>
            <a:ext cx="0" cy="1178091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F404F1-D838-694A-BB29-E5E46948D2CE}"/>
              </a:ext>
            </a:extLst>
          </p:cNvPr>
          <p:cNvCxnSpPr>
            <a:cxnSpLocks/>
            <a:stCxn id="8" idx="1"/>
          </p:cNvCxnSpPr>
          <p:nvPr/>
        </p:nvCxnSpPr>
        <p:spPr>
          <a:xfrm>
            <a:off x="1981200" y="2591190"/>
            <a:ext cx="4354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4B74EF-95AA-D44E-A1E4-DF96AF3B52F7}"/>
              </a:ext>
            </a:extLst>
          </p:cNvPr>
          <p:cNvCxnSpPr>
            <a:cxnSpLocks/>
          </p:cNvCxnSpPr>
          <p:nvPr/>
        </p:nvCxnSpPr>
        <p:spPr>
          <a:xfrm>
            <a:off x="1981199" y="2591191"/>
            <a:ext cx="0" cy="1178091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31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432FF"/>
                </a:solidFill>
              </a:rPr>
              <a:t>Now where are the atomic data and processes?</a:t>
            </a:r>
            <a:br>
              <a:rPr lang="en-US" dirty="0">
                <a:solidFill>
                  <a:srgbClr val="0000FF"/>
                </a:solidFill>
              </a:rPr>
            </a:b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>
                <a:solidFill>
                  <a:srgbClr val="0432FF"/>
                </a:solidFill>
              </a:rPr>
              <a:t>For full plasma model, need many (12+) atomic processes:</a:t>
            </a:r>
          </a:p>
          <a:p>
            <a:pPr lvl="1"/>
            <a:r>
              <a:rPr lang="en-US" dirty="0"/>
              <a:t>Collisional </a:t>
            </a:r>
            <a:r>
              <a:rPr lang="en-US" dirty="0" err="1"/>
              <a:t>ionisation</a:t>
            </a:r>
            <a:endParaRPr lang="en-US" dirty="0"/>
          </a:p>
          <a:p>
            <a:pPr lvl="1"/>
            <a:r>
              <a:rPr lang="en-US" dirty="0"/>
              <a:t>Collisional excitation</a:t>
            </a:r>
          </a:p>
          <a:p>
            <a:pPr lvl="1"/>
            <a:r>
              <a:rPr lang="en-US" dirty="0"/>
              <a:t>Resonant excitation</a:t>
            </a:r>
          </a:p>
          <a:p>
            <a:pPr lvl="1"/>
            <a:r>
              <a:rPr lang="en-US" dirty="0"/>
              <a:t>Dielectronic recombination</a:t>
            </a:r>
          </a:p>
          <a:p>
            <a:pPr lvl="1"/>
            <a:r>
              <a:rPr lang="en-US" dirty="0"/>
              <a:t>Radiative transition probabilities</a:t>
            </a:r>
          </a:p>
          <a:p>
            <a:pPr lvl="1"/>
            <a:r>
              <a:rPr lang="en-US" dirty="0"/>
              <a:t>Auto-</a:t>
            </a:r>
            <a:r>
              <a:rPr lang="en-US" dirty="0" err="1"/>
              <a:t>ionisation</a:t>
            </a:r>
            <a:r>
              <a:rPr lang="en-US" dirty="0"/>
              <a:t> rates</a:t>
            </a:r>
          </a:p>
          <a:p>
            <a:pPr lvl="1"/>
            <a:r>
              <a:rPr lang="en-US" dirty="0"/>
              <a:t>Radiative Recombination rates</a:t>
            </a:r>
          </a:p>
          <a:p>
            <a:pPr lvl="1"/>
            <a:r>
              <a:rPr lang="en-US" dirty="0" err="1"/>
              <a:t>Photoionisation</a:t>
            </a:r>
            <a:r>
              <a:rPr lang="en-US" dirty="0"/>
              <a:t> cross sections</a:t>
            </a:r>
          </a:p>
          <a:p>
            <a:pPr lvl="1"/>
            <a:r>
              <a:rPr lang="en-US" dirty="0"/>
              <a:t>Escape factors</a:t>
            </a:r>
          </a:p>
          <a:p>
            <a:pPr lvl="1"/>
            <a:r>
              <a:rPr lang="en-US" dirty="0"/>
              <a:t>Line energies</a:t>
            </a:r>
          </a:p>
          <a:p>
            <a:pPr lvl="1"/>
            <a:r>
              <a:rPr lang="en-US" dirty="0"/>
              <a:t>Charge exchange cross sections</a:t>
            </a:r>
          </a:p>
          <a:p>
            <a:pPr lvl="1"/>
            <a:r>
              <a:rPr lang="en-US" dirty="0"/>
              <a:t>Proton excitation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i="1" dirty="0">
                <a:solidFill>
                  <a:srgbClr val="0432FF"/>
                </a:solidFill>
              </a:rPr>
              <a:t>Each process has its own intricacies and (atomic)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BCDE-F136-A940-AB9F-D2737C518C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3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0000FF"/>
                </a:solidFill>
              </a:rPr>
              <a:t>Photoionised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plasmas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1397000"/>
          </a:xfrm>
        </p:spPr>
        <p:txBody>
          <a:bodyPr/>
          <a:lstStyle/>
          <a:p>
            <a:r>
              <a:rPr lang="nl-NL" dirty="0" err="1">
                <a:latin typeface="Arial" charset="0"/>
              </a:rPr>
              <a:t>Irradiated</a:t>
            </a:r>
            <a:r>
              <a:rPr lang="nl-NL" dirty="0">
                <a:latin typeface="Arial" charset="0"/>
              </a:rPr>
              <a:t> plasma</a:t>
            </a:r>
          </a:p>
          <a:p>
            <a:r>
              <a:rPr lang="nl-NL" dirty="0" err="1">
                <a:latin typeface="Arial" charset="0"/>
              </a:rPr>
              <a:t>Two</a:t>
            </a:r>
            <a:r>
              <a:rPr lang="nl-NL" dirty="0">
                <a:latin typeface="Arial" charset="0"/>
              </a:rPr>
              <a:t> </a:t>
            </a:r>
            <a:r>
              <a:rPr lang="nl-NL" dirty="0" err="1">
                <a:latin typeface="Arial" charset="0"/>
              </a:rPr>
              <a:t>balance</a:t>
            </a:r>
            <a:r>
              <a:rPr lang="nl-NL" dirty="0">
                <a:latin typeface="Arial" charset="0"/>
              </a:rPr>
              <a:t> </a:t>
            </a:r>
            <a:r>
              <a:rPr lang="nl-NL" dirty="0" err="1">
                <a:latin typeface="Arial" charset="0"/>
              </a:rPr>
              <a:t>equations</a:t>
            </a:r>
            <a:r>
              <a:rPr lang="nl-NL" dirty="0">
                <a:latin typeface="Arial" charset="0"/>
              </a:rPr>
              <a:t>: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49A4E8-D1D8-CF43-B036-772FE7B54125}" type="slidenum">
              <a:rPr lang="en-US"/>
              <a:pPr eaLnBrk="1" hangingPunct="1"/>
              <a:t>13</a:t>
            </a:fld>
            <a:endParaRPr lang="en-US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1" y="3060701"/>
            <a:ext cx="2162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2424114" y="3141663"/>
            <a:ext cx="23764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2400" b="1" dirty="0" err="1">
                <a:solidFill>
                  <a:srgbClr val="0000FF"/>
                </a:solidFill>
              </a:rPr>
              <a:t>Photons</a:t>
            </a:r>
            <a:r>
              <a:rPr lang="nl-NL" sz="2400" b="1" dirty="0">
                <a:solidFill>
                  <a:srgbClr val="0000FF"/>
                </a:solidFill>
              </a:rPr>
              <a:t>:</a:t>
            </a:r>
          </a:p>
          <a:p>
            <a:pPr eaLnBrk="1" hangingPunct="1"/>
            <a:endParaRPr lang="nl-NL" dirty="0">
              <a:solidFill>
                <a:srgbClr val="0000FF"/>
              </a:solidFill>
            </a:endParaRPr>
          </a:p>
          <a:p>
            <a:pPr eaLnBrk="1" hangingPunct="1"/>
            <a:r>
              <a:rPr lang="nl-NL" dirty="0">
                <a:solidFill>
                  <a:srgbClr val="0000FF"/>
                </a:solidFill>
              </a:rPr>
              <a:t>Photo-</a:t>
            </a:r>
            <a:r>
              <a:rPr lang="nl-NL" dirty="0" err="1">
                <a:solidFill>
                  <a:srgbClr val="0000FF"/>
                </a:solidFill>
              </a:rPr>
              <a:t>ionisation</a:t>
            </a:r>
            <a:endParaRPr lang="nl-NL" dirty="0">
              <a:solidFill>
                <a:srgbClr val="0000FF"/>
              </a:solidFill>
            </a:endParaRPr>
          </a:p>
          <a:p>
            <a:pPr eaLnBrk="1" hangingPunct="1"/>
            <a:endParaRPr lang="nl-NL" dirty="0">
              <a:solidFill>
                <a:srgbClr val="0000FF"/>
              </a:solidFill>
            </a:endParaRPr>
          </a:p>
          <a:p>
            <a:pPr eaLnBrk="1" hangingPunct="1"/>
            <a:endParaRPr lang="nl-NL" dirty="0">
              <a:solidFill>
                <a:srgbClr val="0000FF"/>
              </a:solidFill>
            </a:endParaRPr>
          </a:p>
          <a:p>
            <a:pPr eaLnBrk="1" hangingPunct="1"/>
            <a:endParaRPr lang="nl-NL" dirty="0">
              <a:solidFill>
                <a:srgbClr val="0000FF"/>
              </a:solidFill>
            </a:endParaRPr>
          </a:p>
          <a:p>
            <a:pPr eaLnBrk="1" hangingPunct="1"/>
            <a:r>
              <a:rPr lang="nl-NL" dirty="0" err="1">
                <a:solidFill>
                  <a:srgbClr val="0000FF"/>
                </a:solidFill>
              </a:rPr>
              <a:t>Heating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by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photo-electrons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7319964" y="3141664"/>
            <a:ext cx="23764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2400" b="1">
                <a:solidFill>
                  <a:srgbClr val="FF0000"/>
                </a:solidFill>
              </a:rPr>
              <a:t>Electrons:</a:t>
            </a:r>
          </a:p>
          <a:p>
            <a:pPr eaLnBrk="1" hangingPunct="1"/>
            <a:endParaRPr lang="nl-NL">
              <a:solidFill>
                <a:srgbClr val="FF0000"/>
              </a:solidFill>
            </a:endParaRPr>
          </a:p>
          <a:p>
            <a:pPr eaLnBrk="1" hangingPunct="1"/>
            <a:r>
              <a:rPr lang="nl-NL">
                <a:solidFill>
                  <a:srgbClr val="FF0000"/>
                </a:solidFill>
              </a:rPr>
              <a:t>Radiative recombination (electron capture)</a:t>
            </a:r>
          </a:p>
          <a:p>
            <a:pPr eaLnBrk="1" hangingPunct="1"/>
            <a:endParaRPr lang="nl-NL">
              <a:solidFill>
                <a:srgbClr val="FF0000"/>
              </a:solidFill>
            </a:endParaRPr>
          </a:p>
          <a:p>
            <a:pPr eaLnBrk="1" hangingPunct="1"/>
            <a:r>
              <a:rPr lang="nl-NL">
                <a:solidFill>
                  <a:srgbClr val="FF0000"/>
                </a:solidFill>
              </a:rPr>
              <a:t>Cooling by collisional excitation (followed by line radiation)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4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97A1F-B6EE-C57A-929A-BB8F4233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NL" dirty="0">
                <a:solidFill>
                  <a:srgbClr val="0432FF"/>
                </a:solidFill>
              </a:rPr>
              <a:t>Photoionisation equilibrium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D706A2-122E-6E4C-E881-CDD61EFD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35DAF-DCC1-DDD7-4CEC-707441076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441436"/>
            <a:ext cx="4777634" cy="2987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1D778-212E-9C12-9520-3DA6FC27B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45" y="3429000"/>
            <a:ext cx="4810902" cy="2987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D78D8-6A06-94C2-62B1-18A8335BF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805" y="2264229"/>
            <a:ext cx="6561150" cy="4038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CFFFFF-88C0-870B-CFAB-DCF608909790}"/>
              </a:ext>
            </a:extLst>
          </p:cNvPr>
          <p:cNvSpPr txBox="1"/>
          <p:nvPr/>
        </p:nvSpPr>
        <p:spPr>
          <a:xfrm>
            <a:off x="7958138" y="63563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</a:t>
            </a:r>
            <a:r>
              <a:rPr lang="en-NL" dirty="0"/>
              <a:t>adiation/gas pressure </a:t>
            </a:r>
            <a:r>
              <a:rPr lang="en-NL" dirty="0">
                <a:sym typeface="Wingdings" pitchFamily="2" charset="2"/>
              </a:rPr>
              <a:t></a:t>
            </a:r>
            <a:endParaRPr lang="en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EB21A-21BA-29BF-E2E9-997B27B30F0A}"/>
              </a:ext>
            </a:extLst>
          </p:cNvPr>
          <p:cNvSpPr txBox="1"/>
          <p:nvPr/>
        </p:nvSpPr>
        <p:spPr>
          <a:xfrm>
            <a:off x="1183482" y="6356350"/>
            <a:ext cx="2845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Photon / gas density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sym typeface="Wingdings" pitchFamily="2" charset="2"/>
              </a:rPr>
              <a:t>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8501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846D-74E5-914F-923F-AD251021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How do calibration uncertainties affect thermal model parameters?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63569-1642-9248-9F1E-431CC083D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09BF4-F207-FF4F-9907-7C01A98E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8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0210-1E81-B645-AC33-7DC4C15F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432FF"/>
                </a:solidFill>
              </a:rPr>
              <a:t>RGS 1-T model with power law effective area error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5EB759-D18E-C342-B60D-CEB37ED17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550965" y="205150"/>
            <a:ext cx="5594737" cy="724024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74D20-A1E9-454E-8D47-E5B16A6F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74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BE09-BF28-4F45-8A7C-CD94FEED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432FF"/>
                </a:solidFill>
              </a:rPr>
              <a:t>RGS 1-T model with power law effective area error</a:t>
            </a:r>
            <a:br>
              <a:rPr lang="en-US" sz="4000" dirty="0">
                <a:solidFill>
                  <a:srgbClr val="0432FF"/>
                </a:solidFill>
              </a:rPr>
            </a:br>
            <a:r>
              <a:rPr lang="en-US" sz="4000" dirty="0" err="1">
                <a:solidFill>
                  <a:srgbClr val="0432FF"/>
                </a:solidFill>
              </a:rPr>
              <a:t>kT</a:t>
            </a:r>
            <a:r>
              <a:rPr lang="en-US" sz="4000" dirty="0">
                <a:solidFill>
                  <a:srgbClr val="0432FF"/>
                </a:solidFill>
              </a:rPr>
              <a:t> = 4 </a:t>
            </a:r>
            <a:r>
              <a:rPr lang="en-US" sz="4000" dirty="0" err="1">
                <a:solidFill>
                  <a:srgbClr val="0432FF"/>
                </a:solidFill>
              </a:rPr>
              <a:t>keV</a:t>
            </a:r>
            <a:endParaRPr lang="en-US" sz="4000" dirty="0">
              <a:solidFill>
                <a:srgbClr val="0432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FEB853-EE99-5C47-8A4B-D889AA472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84069"/>
              </p:ext>
            </p:extLst>
          </p:nvPr>
        </p:nvGraphicFramePr>
        <p:xfrm>
          <a:off x="838200" y="1825625"/>
          <a:ext cx="7195455" cy="429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091">
                  <a:extLst>
                    <a:ext uri="{9D8B030D-6E8A-4147-A177-3AD203B41FA5}">
                      <a16:colId xmlns:a16="http://schemas.microsoft.com/office/drawing/2014/main" val="1571930477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1628660989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4145299270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3867619024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2888336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Input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“True” 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29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9964±25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10213±28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10009±30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11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 (</a:t>
                      </a:r>
                      <a:r>
                        <a:rPr lang="en-US" dirty="0" err="1"/>
                        <a:t>keV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3.88±0.04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2.94±0.05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4.01±0.08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994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0.84±0.07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1.04±0.09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63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0.62±0.09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0.81±0.12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63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0.72±0.02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0.99±0.03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78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0.64±0.03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1.01±0.05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690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0.67±0.04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1.05±0.06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797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0.61±0.05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0.93±0.07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414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0.56±0.02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0.99±0.04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96423"/>
                  </a:ext>
                </a:extLst>
              </a:tr>
              <a:tr h="581962">
                <a:tc>
                  <a:txBody>
                    <a:bodyPr/>
                    <a:lstStyle/>
                    <a:p>
                      <a:r>
                        <a:rPr lang="en-US" dirty="0" err="1"/>
                        <a:t>Cstat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1116±47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5300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D12C21-2DD1-F246-B51F-21E9574047CD}"/>
              </a:ext>
            </a:extLst>
          </p:cNvPr>
          <p:cNvSpPr txBox="1"/>
          <p:nvPr/>
        </p:nvSpPr>
        <p:spPr>
          <a:xfrm>
            <a:off x="8447315" y="1787753"/>
            <a:ext cx="3483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Fit 1 not acceptable (too high </a:t>
            </a:r>
            <a:r>
              <a:rPr lang="en-US" sz="2400" dirty="0" err="1">
                <a:solidFill>
                  <a:srgbClr val="FF0000"/>
                </a:solidFill>
              </a:rPr>
              <a:t>Cstat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Fit 2 (free abundances) would be accepted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Strong bias in T (&gt; 1 </a:t>
            </a:r>
            <a:r>
              <a:rPr lang="en-US" sz="2400" dirty="0" err="1">
                <a:solidFill>
                  <a:srgbClr val="FFC000"/>
                </a:solidFill>
              </a:rPr>
              <a:t>keV</a:t>
            </a:r>
            <a:r>
              <a:rPr lang="en-US" sz="2400" dirty="0">
                <a:solidFill>
                  <a:srgbClr val="FFC000"/>
                </a:solidFill>
              </a:rPr>
              <a:t>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</a:rPr>
              <a:t>Abundances too low (almost up to 2x)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</a:rPr>
              <a:t>Errors on parameters underestimated (almost up to2x 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D08610-C904-9440-A88B-2F5CD0257DA8}"/>
              </a:ext>
            </a:extLst>
          </p:cNvPr>
          <p:cNvSpPr/>
          <p:nvPr/>
        </p:nvSpPr>
        <p:spPr>
          <a:xfrm>
            <a:off x="3522689" y="5464286"/>
            <a:ext cx="989350" cy="478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4EFDCE-B1C8-4240-82C9-8F3C101A04B4}"/>
              </a:ext>
            </a:extLst>
          </p:cNvPr>
          <p:cNvSpPr/>
          <p:nvPr/>
        </p:nvSpPr>
        <p:spPr>
          <a:xfrm>
            <a:off x="5168036" y="2488367"/>
            <a:ext cx="1116769" cy="51771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497E31-0B3B-4447-89E1-BAC2C7299C11}"/>
              </a:ext>
            </a:extLst>
          </p:cNvPr>
          <p:cNvSpPr/>
          <p:nvPr/>
        </p:nvSpPr>
        <p:spPr>
          <a:xfrm>
            <a:off x="5106651" y="5138235"/>
            <a:ext cx="1178154" cy="402050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D9E785-4162-6C40-A1CA-DF75DD82BCA8}"/>
              </a:ext>
            </a:extLst>
          </p:cNvPr>
          <p:cNvSpPr/>
          <p:nvPr/>
        </p:nvSpPr>
        <p:spPr>
          <a:xfrm>
            <a:off x="5106650" y="5540285"/>
            <a:ext cx="989350" cy="326051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2E4302-07AD-B042-AD13-60914F7A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B467-B7CE-CB45-917E-CBC76CF1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All things can be important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35AC52-01E1-7848-B609-C5B6F6B90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34158" y="1220394"/>
            <a:ext cx="3920675" cy="49303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F38CC-D1D2-F943-B69F-E9C18408C2EC}"/>
              </a:ext>
            </a:extLst>
          </p:cNvPr>
          <p:cNvSpPr txBox="1"/>
          <p:nvPr/>
        </p:nvSpPr>
        <p:spPr>
          <a:xfrm>
            <a:off x="1609062" y="1584251"/>
            <a:ext cx="36788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Real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“old” (pre-2000) </a:t>
            </a:r>
            <a:r>
              <a:rPr lang="en-US" sz="2000" dirty="0" err="1"/>
              <a:t>mekal</a:t>
            </a:r>
            <a:r>
              <a:rPr lang="en-US" sz="2000" dirty="0"/>
              <a:t> code had typo in </a:t>
            </a:r>
            <a:r>
              <a:rPr lang="en-US" sz="2000" dirty="0">
                <a:solidFill>
                  <a:srgbClr val="FF0000"/>
                </a:solidFill>
              </a:rPr>
              <a:t>Fe XVI </a:t>
            </a:r>
            <a:r>
              <a:rPr lang="en-US" sz="2000" dirty="0"/>
              <a:t>lines (10x too strong) </a:t>
            </a:r>
            <a:r>
              <a:rPr lang="en-US" sz="800" dirty="0"/>
              <a:t>[not important for CCD but matters for grating]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RGS band, </a:t>
            </a:r>
            <a:r>
              <a:rPr lang="en-US" sz="2000" dirty="0">
                <a:solidFill>
                  <a:srgbClr val="FF0000"/>
                </a:solidFill>
              </a:rPr>
              <a:t>Fe XVI </a:t>
            </a:r>
            <a:r>
              <a:rPr lang="en-US" sz="2000" dirty="0"/>
              <a:t>“coldest” Fe 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Line not seen in spectra, but predicted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 Make emission measure at low T lower in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sym typeface="Wingdings" pitchFamily="2" charset="2"/>
              </a:rPr>
              <a:t>O VII </a:t>
            </a:r>
            <a:r>
              <a:rPr lang="en-US" sz="2000" dirty="0">
                <a:sym typeface="Wingdings" pitchFamily="2" charset="2"/>
              </a:rPr>
              <a:t>formed at same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Make </a:t>
            </a:r>
            <a:r>
              <a:rPr lang="en-US" sz="2000" dirty="0">
                <a:solidFill>
                  <a:srgbClr val="0432FF"/>
                </a:solidFill>
                <a:sym typeface="Wingdings" pitchFamily="2" charset="2"/>
              </a:rPr>
              <a:t>O abundance </a:t>
            </a:r>
            <a:r>
              <a:rPr lang="en-US" sz="2000" dirty="0">
                <a:sym typeface="Wingdings" pitchFamily="2" charset="2"/>
              </a:rPr>
              <a:t>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Strong bias</a:t>
            </a:r>
          </a:p>
          <a:p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Most codes had/have similar “glitches”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E5F23-9F6E-F24E-9297-046AC4B3CB94}"/>
              </a:ext>
            </a:extLst>
          </p:cNvPr>
          <p:cNvSpPr txBox="1"/>
          <p:nvPr/>
        </p:nvSpPr>
        <p:spPr>
          <a:xfrm rot="16200000">
            <a:off x="8828567" y="2243472"/>
            <a:ext cx="152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O VII</a:t>
            </a:r>
          </a:p>
          <a:p>
            <a:r>
              <a:rPr lang="en-US" dirty="0">
                <a:solidFill>
                  <a:srgbClr val="0432FF"/>
                </a:solidFill>
              </a:rPr>
              <a:t>Seen in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8915E-EDAC-F943-8EB4-9BCAABD11B0C}"/>
              </a:ext>
            </a:extLst>
          </p:cNvPr>
          <p:cNvSpPr txBox="1"/>
          <p:nvPr/>
        </p:nvSpPr>
        <p:spPr>
          <a:xfrm rot="16200000">
            <a:off x="5489944" y="2648573"/>
            <a:ext cx="190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Fe XVI – not seen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472AD-D5CD-0942-B81C-44F2CF3E2331}"/>
              </a:ext>
            </a:extLst>
          </p:cNvPr>
          <p:cNvSpPr txBox="1"/>
          <p:nvPr/>
        </p:nvSpPr>
        <p:spPr>
          <a:xfrm>
            <a:off x="7022161" y="1637817"/>
            <a:ext cx="337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Calculation with “old” </a:t>
            </a:r>
            <a:r>
              <a:rPr lang="en-US" dirty="0" err="1"/>
              <a:t>mekal</a:t>
            </a:r>
            <a:r>
              <a:rPr lang="en-US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481252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8A452-235E-6D42-8B1D-3DFA696C2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Good match MEG model with RGS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7384B4-ED17-5446-AB07-4C9D815A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5550" y="523090"/>
            <a:ext cx="529936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968F0E-1A5B-6740-85BD-7785DF8EE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16095" y="523089"/>
            <a:ext cx="529936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DDF27B-AFB8-2548-BC48-4DB5D7FF984B}"/>
              </a:ext>
            </a:extLst>
          </p:cNvPr>
          <p:cNvSpPr txBox="1"/>
          <p:nvPr/>
        </p:nvSpPr>
        <p:spPr>
          <a:xfrm>
            <a:off x="4341509" y="213051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RGS – </a:t>
            </a:r>
            <a:r>
              <a:rPr lang="en-US" dirty="0">
                <a:solidFill>
                  <a:srgbClr val="FF0000"/>
                </a:solidFill>
              </a:rPr>
              <a:t>model</a:t>
            </a:r>
          </a:p>
          <a:p>
            <a:r>
              <a:rPr lang="en-US" dirty="0">
                <a:solidFill>
                  <a:srgbClr val="FFC000"/>
                </a:solidFill>
              </a:rPr>
              <a:t>MEG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00B0F0"/>
                </a:solidFill>
              </a:rPr>
              <a:t>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64719-5DD3-EF44-A01A-F79F69C08D66}"/>
              </a:ext>
            </a:extLst>
          </p:cNvPr>
          <p:cNvSpPr txBox="1"/>
          <p:nvPr/>
        </p:nvSpPr>
        <p:spPr>
          <a:xfrm>
            <a:off x="9881103" y="213051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RGS – </a:t>
            </a:r>
            <a:r>
              <a:rPr lang="en-US" dirty="0">
                <a:solidFill>
                  <a:srgbClr val="FF0000"/>
                </a:solidFill>
              </a:rPr>
              <a:t>model</a:t>
            </a:r>
          </a:p>
          <a:p>
            <a:r>
              <a:rPr lang="en-US" dirty="0">
                <a:solidFill>
                  <a:srgbClr val="FFC000"/>
                </a:solidFill>
              </a:rPr>
              <a:t>MEG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00B0F0"/>
                </a:solidFill>
              </a:rPr>
              <a:t>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CD80CF-6100-614B-8C9A-673C53F5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9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Why care about atomic data?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0" y="1619656"/>
            <a:ext cx="7912100" cy="339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4978" y="1919351"/>
            <a:ext cx="230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Suzaku</a:t>
            </a:r>
            <a:r>
              <a:rPr lang="en-US" dirty="0">
                <a:solidFill>
                  <a:srgbClr val="FF0000"/>
                </a:solidFill>
              </a:rPr>
              <a:t> (CCD)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4978" y="2308870"/>
            <a:ext cx="230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Hitomi</a:t>
            </a:r>
            <a:r>
              <a:rPr lang="en-US" dirty="0"/>
              <a:t> (Calorimeter)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2BEB8-0B6B-554A-B086-C0C71ABAD44F}"/>
              </a:ext>
            </a:extLst>
          </p:cNvPr>
          <p:cNvSpPr txBox="1"/>
          <p:nvPr/>
        </p:nvSpPr>
        <p:spPr>
          <a:xfrm>
            <a:off x="2906233" y="5010556"/>
            <a:ext cx="6974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32FF"/>
                </a:solidFill>
              </a:rPr>
              <a:t>We see lines, and:</a:t>
            </a:r>
          </a:p>
          <a:p>
            <a:pPr algn="ctr"/>
            <a:r>
              <a:rPr lang="en-US" sz="3200" dirty="0">
                <a:solidFill>
                  <a:srgbClr val="0432FF"/>
                </a:solidFill>
              </a:rPr>
              <a:t>there is information in these lines!</a:t>
            </a:r>
          </a:p>
        </p:txBody>
      </p:sp>
    </p:spTree>
    <p:extLst>
      <p:ext uri="{BB962C8B-B14F-4D97-AF65-F5344CB8AC3E}">
        <p14:creationId xmlns:p14="http://schemas.microsoft.com/office/powerpoint/2010/main" val="458707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846D-74E5-914F-923F-AD251021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Example: </a:t>
            </a:r>
            <a:r>
              <a:rPr lang="en-US" dirty="0" err="1">
                <a:solidFill>
                  <a:srgbClr val="0432FF"/>
                </a:solidFill>
              </a:rPr>
              <a:t>Hitomi</a:t>
            </a:r>
            <a:r>
              <a:rPr lang="en-US" dirty="0">
                <a:solidFill>
                  <a:srgbClr val="0432FF"/>
                </a:solidFill>
              </a:rPr>
              <a:t> Perseus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63569-1642-9248-9F1E-431CC083D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Intricate relation between calibration and thermal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7E3CC-2ED7-6B44-91E3-9D6E443A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0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DE0EC-779A-974D-9F28-183FE27A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How good are the fits?</a:t>
            </a:r>
          </a:p>
        </p:txBody>
      </p:sp>
      <p:pic>
        <p:nvPicPr>
          <p:cNvPr id="2050" name="Picture 2" descr="Diagrams showing the significance of an additional line model on top of the best-fit baseline model (black) and improved model (red), with the central energy moving across the entire band. The red curve shows a σ = 1 Gaussian function that fits the diagram of the improved model. (Color online)">
            <a:extLst>
              <a:ext uri="{FF2B5EF4-FFF2-40B4-BE49-F238E27FC236}">
                <a16:creationId xmlns:a16="http://schemas.microsoft.com/office/drawing/2014/main" id="{28747F5F-25B5-5C4E-8231-C856A6F6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125" y="2187341"/>
            <a:ext cx="6162675" cy="467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94EBE-5D0A-1341-8007-A5214344C9BE}"/>
              </a:ext>
            </a:extLst>
          </p:cNvPr>
          <p:cNvSpPr txBox="1"/>
          <p:nvPr/>
        </p:nvSpPr>
        <p:spPr>
          <a:xfrm>
            <a:off x="705853" y="2187341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Baseline model: 1T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Improved model: multi-T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Most residuals consistent with expected statistical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Outliers caused by errors on predicted line intensities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F7923-768C-9043-B2BA-281850F7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38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33E8-3D02-C349-8CA6-4FAA95B8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Details thermal models matter (more than calibration uncertainties?)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A4739-A5F5-1449-A9A0-E7581EED2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90688"/>
            <a:ext cx="9144000" cy="51465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54EE5-9EB0-ED4D-8420-AEC5E31B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95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Atomic data: H-like 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048-D7F9-3341-8176-C494852A940B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40585"/>
            <a:ext cx="4616874" cy="51808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8889" y="1784195"/>
            <a:ext cx="34680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Differences collision strength 1s-2p transition in H-like Si or Fe</a:t>
            </a:r>
          </a:p>
          <a:p>
            <a:endParaRPr lang="en-US" sz="2400" dirty="0"/>
          </a:p>
          <a:p>
            <a:r>
              <a:rPr lang="en-US" sz="2400" dirty="0"/>
              <a:t>For Si XIV, leads to 30% difference line flux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sz="2400" dirty="0">
                <a:sym typeface="Wingdings"/>
              </a:rPr>
              <a:t> 30% difference deduced abundance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61424" y="1784196"/>
            <a:ext cx="117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 XIV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3365" y="4131031"/>
            <a:ext cx="117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Fe XXVI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80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6063-87DD-3451-D8D2-E0FDEF6B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>
                <a:solidFill>
                  <a:srgbClr val="0432FF"/>
                </a:solidFill>
              </a:rPr>
              <a:t>Ionisation equilibrium</a:t>
            </a:r>
            <a:br>
              <a:rPr lang="en-NL" dirty="0"/>
            </a:br>
            <a:r>
              <a:rPr lang="en-NL" sz="2400" dirty="0"/>
              <a:t>(Heuer et al. 2021)</a:t>
            </a:r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2541E3-7DC5-B21B-E863-11CC1EC7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FB81-9E8F-4648-8F25-680F69FD3C73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365DC-E874-7E58-F18A-17166D77B0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9" y="3911413"/>
            <a:ext cx="7772400" cy="2444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D5645-95D6-C015-8184-A094AAF3A5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367" y="172851"/>
            <a:ext cx="5206584" cy="3738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088AEC-5025-8FF1-6727-0BAD27C4D6DC}"/>
              </a:ext>
            </a:extLst>
          </p:cNvPr>
          <p:cNvSpPr txBox="1"/>
          <p:nvPr/>
        </p:nvSpPr>
        <p:spPr>
          <a:xfrm>
            <a:off x="9982200" y="658574"/>
            <a:ext cx="187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Fe XXVI</a:t>
            </a:r>
          </a:p>
        </p:txBody>
      </p:sp>
    </p:spTree>
    <p:extLst>
      <p:ext uri="{BB962C8B-B14F-4D97-AF65-F5344CB8AC3E}">
        <p14:creationId xmlns:p14="http://schemas.microsoft.com/office/powerpoint/2010/main" val="1873258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Extrapolations: take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5256367" cy="4525963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Example:</a:t>
            </a:r>
            <a:r>
              <a:rPr lang="en-US" dirty="0"/>
              <a:t> Old codes approximated radiative recombination by local </a:t>
            </a:r>
            <a:r>
              <a:rPr lang="en-US" i="1" dirty="0">
                <a:solidFill>
                  <a:srgbClr val="FF0000"/>
                </a:solidFill>
              </a:rPr>
              <a:t>power-law</a:t>
            </a:r>
          </a:p>
          <a:p>
            <a:r>
              <a:rPr lang="en-US" i="1" dirty="0">
                <a:solidFill>
                  <a:srgbClr val="0000FF"/>
                </a:solidFill>
              </a:rPr>
              <a:t>Okay for CIE </a:t>
            </a:r>
            <a:r>
              <a:rPr lang="en-US" dirty="0"/>
              <a:t>(dominated by collisional excitation) but:</a:t>
            </a:r>
          </a:p>
          <a:p>
            <a:r>
              <a:rPr lang="en-US" dirty="0"/>
              <a:t>Large </a:t>
            </a:r>
            <a:r>
              <a:rPr lang="en-US" i="1" dirty="0">
                <a:solidFill>
                  <a:srgbClr val="0432FF"/>
                </a:solidFill>
              </a:rPr>
              <a:t>deviations</a:t>
            </a:r>
            <a:r>
              <a:rPr lang="en-US" dirty="0"/>
              <a:t> for recombining / </a:t>
            </a:r>
            <a:r>
              <a:rPr lang="en-US" dirty="0" err="1"/>
              <a:t>ionising</a:t>
            </a:r>
            <a:r>
              <a:rPr lang="en-US" dirty="0"/>
              <a:t> plasma when true shape is used (Mao et al. 2016)</a:t>
            </a:r>
          </a:p>
          <a:p>
            <a:r>
              <a:rPr lang="en-US" dirty="0"/>
              <a:t>Strong consequences for derived O, N abundances in clusters</a:t>
            </a:r>
          </a:p>
        </p:txBody>
      </p:sp>
      <p:sp>
        <p:nvSpPr>
          <p:cNvPr id="8" name="Arc 7"/>
          <p:cNvSpPr/>
          <p:nvPr/>
        </p:nvSpPr>
        <p:spPr>
          <a:xfrm>
            <a:off x="7088632" y="1990294"/>
            <a:ext cx="2801956" cy="3744893"/>
          </a:xfrm>
          <a:prstGeom prst="arc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620544" y="1600200"/>
            <a:ext cx="1590257" cy="15554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73078" y="2317644"/>
            <a:ext cx="0" cy="145125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32408" y="3768900"/>
            <a:ext cx="117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max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8769478" y="4438877"/>
            <a:ext cx="189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T </a:t>
            </a:r>
            <a:r>
              <a:rPr lang="en-US" dirty="0">
                <a:sym typeface="Wingdings"/>
              </a:rPr>
              <a:t>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7088632" y="2383114"/>
            <a:ext cx="16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rate </a:t>
            </a:r>
            <a:r>
              <a:rPr lang="en-US" dirty="0">
                <a:sym typeface="Wingdings"/>
              </a:rPr>
              <a:t>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BCDE-F136-A940-AB9F-D2737C518CB8}" type="slidenum">
              <a:rPr lang="en-US" smtClean="0"/>
              <a:t>25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730199-E359-374A-AEB1-3E2921FF8B0C}"/>
              </a:ext>
            </a:extLst>
          </p:cNvPr>
          <p:cNvCxnSpPr>
            <a:cxnSpLocks/>
          </p:cNvCxnSpPr>
          <p:nvPr/>
        </p:nvCxnSpPr>
        <p:spPr>
          <a:xfrm flipV="1">
            <a:off x="4000441" y="1599316"/>
            <a:ext cx="4620103" cy="946680"/>
          </a:xfrm>
          <a:prstGeom prst="line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85CD26-C148-BE44-8B9A-C38A312C4525}"/>
              </a:ext>
            </a:extLst>
          </p:cNvPr>
          <p:cNvCxnSpPr>
            <a:cxnSpLocks/>
          </p:cNvCxnSpPr>
          <p:nvPr/>
        </p:nvCxnSpPr>
        <p:spPr>
          <a:xfrm flipV="1">
            <a:off x="4609382" y="3491790"/>
            <a:ext cx="5281206" cy="285036"/>
          </a:xfrm>
          <a:prstGeom prst="line">
            <a:avLst/>
          </a:prstGeom>
          <a:ln>
            <a:solidFill>
              <a:srgbClr val="0432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698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2518B3-3659-A84F-8973-6DD13A38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Interpolations: take care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sz="2000" dirty="0"/>
              <a:t>(</a:t>
            </a:r>
            <a:r>
              <a:rPr lang="en-US" sz="2000" dirty="0" err="1"/>
              <a:t>Mernier</a:t>
            </a:r>
            <a:r>
              <a:rPr lang="en-US" sz="2000" dirty="0"/>
              <a:t> et al.)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1ADD7-8641-244F-A257-393E0625D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12" y="1743740"/>
            <a:ext cx="8679710" cy="335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49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96F7-4D2F-F543-A876-6C303D8C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Line wavelength accuracies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E2C68-4D24-4747-8656-6BFAF20AA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778" y="1207102"/>
            <a:ext cx="7758354" cy="5514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02307-D913-E44A-ABC2-B2BCA365DB55}"/>
              </a:ext>
            </a:extLst>
          </p:cNvPr>
          <p:cNvSpPr txBox="1"/>
          <p:nvPr/>
        </p:nvSpPr>
        <p:spPr>
          <a:xfrm>
            <a:off x="7769557" y="5000065"/>
            <a:ext cx="27695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(from Smith &amp; Brickhouse 2014)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CB994D-0005-EF70-7BF7-6DAE9F557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67291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p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41700" y="0"/>
            <a:ext cx="52993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Line profiles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BCDE-F136-A940-AB9F-D2737C518C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41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79062-7BD6-2540-A5D2-CABB2042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Final note on accuracies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F87C-7C03-E546-9567-1ECA742B9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Few quantities calculated up to many digits (energies for H-like ions)</a:t>
            </a:r>
          </a:p>
          <a:p>
            <a:r>
              <a:rPr lang="en-US" dirty="0"/>
              <a:t>Most quantities uncertain by several %, up to 10-20%</a:t>
            </a:r>
          </a:p>
          <a:p>
            <a:r>
              <a:rPr lang="en-US" dirty="0"/>
              <a:t>Sometimes larger deviations (often human errors)</a:t>
            </a:r>
          </a:p>
          <a:p>
            <a:r>
              <a:rPr lang="en-US" dirty="0"/>
              <a:t>Need to validate using independent models</a:t>
            </a:r>
          </a:p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dirty="0"/>
              <a:t>APEC (Smith et al.) &amp; SPEX (</a:t>
            </a:r>
            <a:r>
              <a:rPr lang="en-US" dirty="0" err="1"/>
              <a:t>Kaastra</a:t>
            </a:r>
            <a:r>
              <a:rPr lang="en-US" dirty="0"/>
              <a:t> et al.):</a:t>
            </a:r>
          </a:p>
          <a:p>
            <a:pPr lvl="1"/>
            <a:r>
              <a:rPr lang="en-US" dirty="0"/>
              <a:t>Will not merge their codes</a:t>
            </a:r>
          </a:p>
          <a:p>
            <a:pPr lvl="1"/>
            <a:r>
              <a:rPr lang="en-US" dirty="0"/>
              <a:t>Are not competitors</a:t>
            </a:r>
          </a:p>
          <a:p>
            <a:pPr lvl="1"/>
            <a:r>
              <a:rPr lang="en-US" dirty="0"/>
              <a:t>Are friendly colleagues</a:t>
            </a:r>
          </a:p>
        </p:txBody>
      </p:sp>
    </p:spTree>
    <p:extLst>
      <p:ext uri="{BB962C8B-B14F-4D97-AF65-F5344CB8AC3E}">
        <p14:creationId xmlns:p14="http://schemas.microsoft.com/office/powerpoint/2010/main" val="305507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Preference for black box?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313121"/>
            <a:ext cx="6477000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51AEA6-597B-2D45-9ED1-DEEF1B5F7610}"/>
              </a:ext>
            </a:extLst>
          </p:cNvPr>
          <p:cNvSpPr txBox="1"/>
          <p:nvPr/>
        </p:nvSpPr>
        <p:spPr>
          <a:xfrm>
            <a:off x="2059259" y="3900722"/>
            <a:ext cx="6646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can use models (APEC, SPEX, Chianti, XSTAR, ….) as black boxes</a:t>
            </a:r>
          </a:p>
          <a:p>
            <a:pPr algn="ctr"/>
            <a:r>
              <a:rPr lang="en-US" dirty="0"/>
              <a:t>It gives you a temperature, an abundance</a:t>
            </a:r>
          </a:p>
          <a:p>
            <a:pPr algn="ctr"/>
            <a:r>
              <a:rPr lang="en-US" dirty="0"/>
              <a:t>But what does it mean?</a:t>
            </a:r>
          </a:p>
          <a:p>
            <a:pPr algn="ctr"/>
            <a:r>
              <a:rPr lang="en-US" dirty="0"/>
              <a:t>How accurate is it?</a:t>
            </a:r>
          </a:p>
          <a:p>
            <a:pPr algn="ctr"/>
            <a:r>
              <a:rPr lang="en-US" dirty="0"/>
              <a:t>Why do I see residuals?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Help!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ddingsboei Rond 73x44cm SOLAS &amp; CE gekeurd">
            <a:extLst>
              <a:ext uri="{FF2B5EF4-FFF2-40B4-BE49-F238E27FC236}">
                <a16:creationId xmlns:a16="http://schemas.microsoft.com/office/drawing/2014/main" id="{B4833027-4EE2-F443-9769-E60F8576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746" y="5655048"/>
            <a:ext cx="1131152" cy="113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09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F3D9-F739-F147-96E6-C39FB55E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BAD97-FA3E-DD44-9643-E90158D56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data matter</a:t>
            </a:r>
          </a:p>
          <a:p>
            <a:r>
              <a:rPr lang="en-US" dirty="0"/>
              <a:t>Getting accurate atomic data is not trivial</a:t>
            </a:r>
          </a:p>
          <a:p>
            <a:r>
              <a:rPr lang="en-US" dirty="0"/>
              <a:t>However, they are needed to avoid biased astrophysical results</a:t>
            </a:r>
          </a:p>
          <a:p>
            <a:r>
              <a:rPr lang="en-US" dirty="0"/>
              <a:t>Atomic data intimately linked to the models in which they are applied</a:t>
            </a:r>
          </a:p>
          <a:p>
            <a:r>
              <a:rPr lang="en-US" dirty="0"/>
              <a:t>Try to understand the basics of the models to appreciate your astrophysical results</a:t>
            </a:r>
          </a:p>
        </p:txBody>
      </p:sp>
    </p:spTree>
    <p:extLst>
      <p:ext uri="{BB962C8B-B14F-4D97-AF65-F5344CB8AC3E}">
        <p14:creationId xmlns:p14="http://schemas.microsoft.com/office/powerpoint/2010/main" val="409822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What can you learn from a spectrum?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(Electron) </a:t>
            </a:r>
            <a:r>
              <a:rPr lang="en-US" dirty="0">
                <a:solidFill>
                  <a:srgbClr val="0000FF"/>
                </a:solidFill>
              </a:rPr>
              <a:t>temperature</a:t>
            </a:r>
            <a:r>
              <a:rPr lang="en-US" dirty="0"/>
              <a:t> (from continuum or lines present)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Ion temperature </a:t>
            </a:r>
            <a:r>
              <a:rPr lang="en-US" dirty="0"/>
              <a:t>(from line broadening)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Turbulence</a:t>
            </a:r>
            <a:r>
              <a:rPr lang="en-US" dirty="0"/>
              <a:t> (from line broadening)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Velocity</a:t>
            </a:r>
            <a:r>
              <a:rPr lang="en-US" dirty="0"/>
              <a:t> fields (from Doppler shifts)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Electron </a:t>
            </a:r>
            <a:r>
              <a:rPr lang="en-US" dirty="0">
                <a:solidFill>
                  <a:srgbClr val="0000FF"/>
                </a:solidFill>
              </a:rPr>
              <a:t>density</a:t>
            </a:r>
            <a:r>
              <a:rPr lang="en-US" dirty="0"/>
              <a:t> (from line ratios)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Emission measure 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i="1" dirty="0"/>
              <a:t>V</a:t>
            </a:r>
            <a:r>
              <a:rPr lang="en-US" dirty="0"/>
              <a:t> (from flux)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Abundances</a:t>
            </a:r>
            <a:r>
              <a:rPr lang="en-US" dirty="0"/>
              <a:t> (from relative line intensities)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Age</a:t>
            </a:r>
            <a:r>
              <a:rPr lang="en-US" dirty="0"/>
              <a:t> of the plasma (for transient plasmas)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>
                <a:solidFill>
                  <a:srgbClr val="0000FF"/>
                </a:solidFill>
              </a:rPr>
              <a:t>Ionisation</a:t>
            </a:r>
            <a:r>
              <a:rPr lang="en-US" dirty="0">
                <a:solidFill>
                  <a:srgbClr val="0000FF"/>
                </a:solidFill>
              </a:rPr>
              <a:t> process </a:t>
            </a:r>
            <a:r>
              <a:rPr lang="en-US" dirty="0"/>
              <a:t>(photons, electrons)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>
                <a:solidFill>
                  <a:srgbClr val="0000FF"/>
                </a:solidFill>
              </a:rPr>
              <a:t>Nonthermal</a:t>
            </a:r>
            <a:r>
              <a:rPr lang="en-US" dirty="0">
                <a:solidFill>
                  <a:srgbClr val="0000FF"/>
                </a:solidFill>
              </a:rPr>
              <a:t> electrons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Dust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Sometimes: </a:t>
            </a:r>
            <a:r>
              <a:rPr lang="en-US" dirty="0">
                <a:solidFill>
                  <a:srgbClr val="0000FF"/>
                </a:solidFill>
              </a:rPr>
              <a:t>magnetic</a:t>
            </a:r>
            <a:r>
              <a:rPr lang="en-US" dirty="0"/>
              <a:t> fields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Etc.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0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6833-E40F-2D4A-BAE2-AD25FA8C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Types of plasma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1A013-B1D8-2641-8AF4-D090D80B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060" y="1600201"/>
            <a:ext cx="9300117" cy="4525963"/>
          </a:xfrm>
        </p:spPr>
        <p:txBody>
          <a:bodyPr>
            <a:normAutofit/>
          </a:bodyPr>
          <a:lstStyle/>
          <a:p>
            <a:r>
              <a:rPr lang="en-US" dirty="0"/>
              <a:t>Type determined by role of collisions of ions with:</a:t>
            </a:r>
          </a:p>
          <a:p>
            <a:pPr lvl="1"/>
            <a:r>
              <a:rPr lang="en-US" i="1" dirty="0">
                <a:solidFill>
                  <a:srgbClr val="0432FF"/>
                </a:solidFill>
              </a:rPr>
              <a:t>Electrons</a:t>
            </a:r>
            <a:r>
              <a:rPr lang="en-US" dirty="0"/>
              <a:t> (always there, </a:t>
            </a:r>
            <a:r>
              <a:rPr lang="en-US" dirty="0" err="1"/>
              <a:t>τ</a:t>
            </a:r>
            <a:r>
              <a:rPr lang="en-US" dirty="0"/>
              <a:t>&lt;&lt;1 for CIE)</a:t>
            </a:r>
          </a:p>
          <a:p>
            <a:pPr lvl="1"/>
            <a:r>
              <a:rPr lang="en-US" i="1" dirty="0">
                <a:solidFill>
                  <a:srgbClr val="0432FF"/>
                </a:solidFill>
              </a:rPr>
              <a:t>Photons</a:t>
            </a:r>
            <a:r>
              <a:rPr lang="en-US" dirty="0"/>
              <a:t> (photoionized plasma, τ~1)</a:t>
            </a:r>
          </a:p>
          <a:p>
            <a:pPr lvl="1"/>
            <a:r>
              <a:rPr lang="en-US" i="1" dirty="0">
                <a:solidFill>
                  <a:srgbClr val="0432FF"/>
                </a:solidFill>
              </a:rPr>
              <a:t>Protons</a:t>
            </a:r>
            <a:r>
              <a:rPr lang="en-US" dirty="0"/>
              <a:t> (usually small corrections)</a:t>
            </a:r>
          </a:p>
          <a:p>
            <a:pPr lvl="1"/>
            <a:r>
              <a:rPr lang="en-US" i="1" dirty="0">
                <a:solidFill>
                  <a:srgbClr val="0432FF"/>
                </a:solidFill>
              </a:rPr>
              <a:t>Other ions / atoms </a:t>
            </a:r>
            <a:r>
              <a:rPr lang="en-US" dirty="0"/>
              <a:t>(Charge exchange)</a:t>
            </a:r>
          </a:p>
          <a:p>
            <a:r>
              <a:rPr lang="en-US" dirty="0"/>
              <a:t>Always solve balance </a:t>
            </a:r>
            <a:r>
              <a:rPr lang="en-US" dirty="0" err="1"/>
              <a:t>ionisation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</a:t>
            </a:r>
            <a:r>
              <a:rPr lang="en-US" dirty="0">
                <a:sym typeface="Wingdings" pitchFamily="2" charset="2"/>
              </a:rPr>
              <a:t>recombination</a:t>
            </a:r>
          </a:p>
          <a:p>
            <a:r>
              <a:rPr lang="en-US" dirty="0">
                <a:sym typeface="Wingdings" pitchFamily="2" charset="2"/>
              </a:rPr>
              <a:t>Sometimes solve balance heating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  </a:t>
            </a:r>
            <a:r>
              <a:rPr lang="en-US" dirty="0">
                <a:sym typeface="Wingdings" pitchFamily="2" charset="2"/>
              </a:rPr>
              <a:t>cooling</a:t>
            </a:r>
          </a:p>
          <a:p>
            <a:r>
              <a:rPr lang="en-US" dirty="0">
                <a:sym typeface="Wingdings" pitchFamily="2" charset="2"/>
              </a:rPr>
              <a:t>Sometimes consider transient plasmas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78BC-6961-3044-BC13-BE57D5F8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0432FF"/>
                </a:solidFill>
              </a:rPr>
              <a:t>Steps in understanding a spectrum of a plasma </a:t>
            </a:r>
            <a:br>
              <a:rPr lang="en-US" sz="3600" dirty="0">
                <a:solidFill>
                  <a:srgbClr val="0432FF"/>
                </a:solidFill>
              </a:rPr>
            </a:br>
            <a:r>
              <a:rPr lang="en-US" sz="3600" dirty="0">
                <a:solidFill>
                  <a:srgbClr val="0432FF"/>
                </a:solidFill>
              </a:rPr>
              <a:t>and how to calculate a model for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01DF8-3DA7-E449-8CD6-1D9F9915B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432FF"/>
                </a:solidFill>
              </a:rPr>
              <a:t>Basic physical properties</a:t>
            </a:r>
            <a:r>
              <a:rPr lang="en-US" dirty="0"/>
              <a:t>: </a:t>
            </a:r>
          </a:p>
          <a:p>
            <a:pPr marL="914400" lvl="1" indent="-514350"/>
            <a:r>
              <a:rPr lang="en-US" dirty="0"/>
              <a:t>temperature, density, composition, size, shape, influx, …..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</a:t>
            </a:r>
            <a:r>
              <a:rPr lang="en-US" dirty="0" err="1">
                <a:solidFill>
                  <a:srgbClr val="0432FF"/>
                </a:solidFill>
              </a:rPr>
              <a:t>ionisation</a:t>
            </a:r>
            <a:r>
              <a:rPr lang="en-US" dirty="0">
                <a:solidFill>
                  <a:srgbClr val="0432FF"/>
                </a:solidFill>
              </a:rPr>
              <a:t> balance</a:t>
            </a:r>
            <a:r>
              <a:rPr lang="en-US" dirty="0"/>
              <a:t>: how many ions of each species</a:t>
            </a:r>
          </a:p>
          <a:p>
            <a:pPr lvl="1"/>
            <a:r>
              <a:rPr lang="en-US" dirty="0"/>
              <a:t> depends on physical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</a:t>
            </a:r>
            <a:r>
              <a:rPr lang="en-US" dirty="0">
                <a:solidFill>
                  <a:srgbClr val="0432FF"/>
                </a:solidFill>
              </a:rPr>
              <a:t>emitted spectrum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</a:t>
            </a:r>
            <a:r>
              <a:rPr lang="en-US" dirty="0">
                <a:solidFill>
                  <a:srgbClr val="0432FF"/>
                </a:solidFill>
              </a:rPr>
              <a:t>absorption</a:t>
            </a:r>
            <a:r>
              <a:rPr lang="en-US" dirty="0"/>
              <a:t> by the source: can all radiation escape?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0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81F4-40D5-7448-8ED9-38EF4A64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432FF"/>
                </a:solidFill>
              </a:rPr>
              <a:t>Ionisation</a:t>
            </a:r>
            <a:r>
              <a:rPr lang="en-US" dirty="0">
                <a:solidFill>
                  <a:srgbClr val="0432FF"/>
                </a:solidFill>
              </a:rPr>
              <a:t> balance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BD768E-B4DD-4548-9DBB-A0FFD406DA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68966" y="1600200"/>
          <a:ext cx="8831764" cy="40538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889600">
                  <a:extLst>
                    <a:ext uri="{9D8B030D-6E8A-4147-A177-3AD203B41FA5}">
                      <a16:colId xmlns:a16="http://schemas.microsoft.com/office/drawing/2014/main" val="3654802683"/>
                    </a:ext>
                  </a:extLst>
                </a:gridCol>
                <a:gridCol w="2092800">
                  <a:extLst>
                    <a:ext uri="{9D8B030D-6E8A-4147-A177-3AD203B41FA5}">
                      <a16:colId xmlns:a16="http://schemas.microsoft.com/office/drawing/2014/main" val="1953029760"/>
                    </a:ext>
                  </a:extLst>
                </a:gridCol>
                <a:gridCol w="1392234">
                  <a:extLst>
                    <a:ext uri="{9D8B030D-6E8A-4147-A177-3AD203B41FA5}">
                      <a16:colId xmlns:a16="http://schemas.microsoft.com/office/drawing/2014/main" val="69226101"/>
                    </a:ext>
                  </a:extLst>
                </a:gridCol>
                <a:gridCol w="1228565">
                  <a:extLst>
                    <a:ext uri="{9D8B030D-6E8A-4147-A177-3AD203B41FA5}">
                      <a16:colId xmlns:a16="http://schemas.microsoft.com/office/drawing/2014/main" val="3972563162"/>
                    </a:ext>
                  </a:extLst>
                </a:gridCol>
                <a:gridCol w="1228565">
                  <a:extLst>
                    <a:ext uri="{9D8B030D-6E8A-4147-A177-3AD203B41FA5}">
                      <a16:colId xmlns:a16="http://schemas.microsoft.com/office/drawing/2014/main" val="3889028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Plasma type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Ionisation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Balances</a:t>
                      </a:r>
                    </a:p>
                    <a:p>
                      <a:pPr algn="ctr"/>
                      <a:r>
                        <a:rPr lang="en-US" dirty="0"/>
                        <a:t>recombination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Heating </a:t>
                      </a:r>
                    </a:p>
                    <a:p>
                      <a:pPr algn="ctr"/>
                      <a:r>
                        <a:rPr lang="en-US" dirty="0"/>
                        <a:t>balances </a:t>
                      </a:r>
                    </a:p>
                    <a:p>
                      <a:pPr algn="ctr"/>
                      <a:r>
                        <a:rPr lang="en-US" dirty="0"/>
                        <a:t>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dependent</a:t>
                      </a:r>
                    </a:p>
                    <a:p>
                      <a:pPr algn="ctr"/>
                      <a:r>
                        <a:rPr lang="en-US" dirty="0"/>
                        <a:t>(no balance)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Optical depth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0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CIE</a:t>
                      </a:r>
                      <a:r>
                        <a:rPr lang="en-US" dirty="0"/>
                        <a:t> (Collisional </a:t>
                      </a:r>
                      <a:r>
                        <a:rPr lang="en-US" dirty="0" err="1"/>
                        <a:t>Ionisation</a:t>
                      </a:r>
                      <a:r>
                        <a:rPr lang="en-US" dirty="0"/>
                        <a:t> Equilibrium)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𝜏=0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0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PIE </a:t>
                      </a:r>
                      <a:r>
                        <a:rPr lang="en-US" dirty="0"/>
                        <a:t>(Photo </a:t>
                      </a:r>
                      <a:r>
                        <a:rPr lang="en-US" dirty="0" err="1"/>
                        <a:t>Ionisation</a:t>
                      </a:r>
                      <a:r>
                        <a:rPr lang="en-US" dirty="0"/>
                        <a:t> Equilibrium)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𝜏&gt;0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5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NEI</a:t>
                      </a:r>
                      <a:r>
                        <a:rPr lang="en-US" dirty="0"/>
                        <a:t> (Non-Equilibrium </a:t>
                      </a:r>
                      <a:r>
                        <a:rPr lang="en-US" dirty="0" err="1"/>
                        <a:t>Ionisation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With source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𝜏=0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9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Transient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With source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𝜏&gt;0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462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59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E9BD-43F3-B940-88CD-3C35AB77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432FF"/>
                </a:solidFill>
              </a:rPr>
              <a:t>Emission components: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sz="3100" dirty="0">
                <a:solidFill>
                  <a:srgbClr val="0432FF"/>
                </a:solidFill>
              </a:rPr>
              <a:t>not everything is Bremsstrahlung!</a:t>
            </a:r>
            <a:br>
              <a:rPr lang="en-US" sz="3100" dirty="0">
                <a:solidFill>
                  <a:srgbClr val="0432FF"/>
                </a:solidFill>
              </a:rPr>
            </a:br>
            <a:r>
              <a:rPr lang="en-US" sz="1600" dirty="0">
                <a:solidFill>
                  <a:srgbClr val="0432FF"/>
                </a:solidFill>
              </a:rPr>
              <a:t>(and not everything is Fe-K….)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072C-0C29-5C45-96F9-F1DEA7CD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600201"/>
            <a:ext cx="5698273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Continuum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Bremsstrahlung					</a:t>
            </a:r>
            <a:r>
              <a:rPr lang="en-US" sz="2200" dirty="0">
                <a:solidFill>
                  <a:srgbClr val="FF0000"/>
                </a:solidFill>
              </a:rPr>
              <a:t>from all ions, not only hydrogen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Radiative Recombination Continuum (RRC) 						</a:t>
            </a:r>
            <a:r>
              <a:rPr lang="en-US" sz="2000" dirty="0">
                <a:solidFill>
                  <a:srgbClr val="0432FF"/>
                </a:solidFill>
              </a:rPr>
              <a:t>NB narrow, line-like for PIE plasmas</a:t>
            </a:r>
            <a:endParaRPr lang="en-US" dirty="0">
              <a:solidFill>
                <a:srgbClr val="0432FF"/>
              </a:solidFill>
            </a:endParaRPr>
          </a:p>
          <a:p>
            <a:pPr lvl="1"/>
            <a:r>
              <a:rPr lang="en-US" dirty="0">
                <a:solidFill>
                  <a:srgbClr val="7030A0"/>
                </a:solidFill>
              </a:rPr>
              <a:t>Two Photon emission</a:t>
            </a:r>
          </a:p>
          <a:p>
            <a:r>
              <a:rPr lang="en-US" dirty="0">
                <a:solidFill>
                  <a:srgbClr val="FFC000"/>
                </a:solidFill>
              </a:rPr>
              <a:t>Lines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Can dominate the flux at lower temperatures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Various contributions: excitation, recombination, inner-shell </a:t>
            </a:r>
            <a:r>
              <a:rPr lang="en-US" dirty="0" err="1">
                <a:solidFill>
                  <a:srgbClr val="FFC000"/>
                </a:solidFill>
              </a:rPr>
              <a:t>ionisation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06C49-1866-B549-9495-109D629DD4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35901" y="1127415"/>
            <a:ext cx="2511813" cy="3250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552636-411B-404D-B4FE-E38C96F0A7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48107" y="3482543"/>
            <a:ext cx="2588350" cy="33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8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ADDC-6FA0-EB45-91A5-02B0629E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Absorption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81C2-1EAD-5048-BAB9-3608DD457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Continuum ”edges”</a:t>
            </a:r>
          </a:p>
          <a:p>
            <a:pPr lvl="1"/>
            <a:r>
              <a:rPr lang="en-US" dirty="0"/>
              <a:t>Easy to find with low-resolution instruments</a:t>
            </a:r>
          </a:p>
          <a:p>
            <a:pPr lvl="1"/>
            <a:r>
              <a:rPr lang="en-US" dirty="0"/>
              <a:t>Broad-band</a:t>
            </a:r>
          </a:p>
          <a:p>
            <a:r>
              <a:rPr lang="en-US" dirty="0">
                <a:solidFill>
                  <a:srgbClr val="0432FF"/>
                </a:solidFill>
              </a:rPr>
              <a:t>Absorption lines</a:t>
            </a:r>
          </a:p>
          <a:p>
            <a:pPr lvl="1"/>
            <a:r>
              <a:rPr lang="en-US" dirty="0"/>
              <a:t>Much more sensitive to detect low columns of plasma</a:t>
            </a:r>
          </a:p>
          <a:p>
            <a:pPr lvl="1"/>
            <a:r>
              <a:rPr lang="en-US" dirty="0"/>
              <a:t>Needs high-resolution</a:t>
            </a:r>
          </a:p>
          <a:p>
            <a:r>
              <a:rPr lang="en-US" dirty="0">
                <a:solidFill>
                  <a:srgbClr val="0432FF"/>
                </a:solidFill>
              </a:rPr>
              <a:t>EXAFS</a:t>
            </a:r>
            <a:r>
              <a:rPr lang="en-US" dirty="0"/>
              <a:t> (Extended X-ray Absorption Fine Structure)</a:t>
            </a:r>
          </a:p>
          <a:p>
            <a:pPr lvl="1"/>
            <a:r>
              <a:rPr lang="en-US" dirty="0"/>
              <a:t>Tracer for solid state structure (dust)</a:t>
            </a:r>
          </a:p>
          <a:p>
            <a:pPr lvl="1"/>
            <a:r>
              <a:rPr lang="en-US" dirty="0"/>
              <a:t>Continuum wiggles near absorption edges</a:t>
            </a:r>
          </a:p>
        </p:txBody>
      </p:sp>
    </p:spTree>
    <p:extLst>
      <p:ext uri="{BB962C8B-B14F-4D97-AF65-F5344CB8AC3E}">
        <p14:creationId xmlns:p14="http://schemas.microsoft.com/office/powerpoint/2010/main" val="64798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13853</TotalTime>
  <Words>1380</Words>
  <Application>Microsoft Macintosh PowerPoint</Application>
  <PresentationFormat>Widescreen</PresentationFormat>
  <Paragraphs>306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Office Theme</vt:lpstr>
      <vt:lpstr>Atomic databases, spectral codes and associated uncertainties</vt:lpstr>
      <vt:lpstr>Why care about atomic data? </vt:lpstr>
      <vt:lpstr>Preference for black box?</vt:lpstr>
      <vt:lpstr>What can you learn from a spectrum? </vt:lpstr>
      <vt:lpstr>Types of plasma</vt:lpstr>
      <vt:lpstr>Steps in understanding a spectrum of a plasma  and how to calculate a model for it</vt:lpstr>
      <vt:lpstr>Ionisation balance</vt:lpstr>
      <vt:lpstr>Emission components:  not everything is Bremsstrahlung! (and not everything is Fe-K….)</vt:lpstr>
      <vt:lpstr>Absorption components</vt:lpstr>
      <vt:lpstr>Plasma codes &amp; models</vt:lpstr>
      <vt:lpstr>SPEX  plasma code &amp; spectral fitting tool,  developed @ SRON since 1972</vt:lpstr>
      <vt:lpstr>Now where are the atomic data and processes? </vt:lpstr>
      <vt:lpstr>Photoionised plasmas</vt:lpstr>
      <vt:lpstr>Photoionisation equilibrium</vt:lpstr>
      <vt:lpstr>How do calibration uncertainties affect thermal model parameters?</vt:lpstr>
      <vt:lpstr>RGS 1-T model with power law effective area error</vt:lpstr>
      <vt:lpstr>RGS 1-T model with power law effective area error kT = 4 keV</vt:lpstr>
      <vt:lpstr>All things can be important</vt:lpstr>
      <vt:lpstr>Good match MEG model with RGS data</vt:lpstr>
      <vt:lpstr>Example: Hitomi Perseus spectrum</vt:lpstr>
      <vt:lpstr>How good are the fits?</vt:lpstr>
      <vt:lpstr>Details thermal models matter (more than calibration uncertainties?)</vt:lpstr>
      <vt:lpstr>Atomic data: H-like ions</vt:lpstr>
      <vt:lpstr>Ionisation equilibrium (Heuer et al. 2021)</vt:lpstr>
      <vt:lpstr>Extrapolations: take care</vt:lpstr>
      <vt:lpstr>Interpolations: take care (Mernier et al.)</vt:lpstr>
      <vt:lpstr>Line wavelength accuracies  </vt:lpstr>
      <vt:lpstr>Line profiles</vt:lpstr>
      <vt:lpstr>Final note on accuracies</vt:lpstr>
      <vt:lpstr>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Jelle Kaastra</cp:lastModifiedBy>
  <cp:revision>77</cp:revision>
  <dcterms:created xsi:type="dcterms:W3CDTF">2019-05-18T00:53:36Z</dcterms:created>
  <dcterms:modified xsi:type="dcterms:W3CDTF">2024-02-12T13:29:45Z</dcterms:modified>
  <cp:category/>
</cp:coreProperties>
</file>